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الدرعيّة هي الإجابة على من يقول 'الرؤية تنسى التراث'. هنا المملكة تعيد كتابة قصّتها بكل تفاصيلها — من الجذور.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الآن ندخل في صلب اهتمام الجمهور: 'كيف تخدمكم الرؤية أنتم؟'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هذي الشريحة تخلق الـ 'وقفة الإدراك'. اقرأ الأرقام بصوت واضح — لا تستعجل. الجمهور يحتاج لحظة لاستيعاب حجم التغيير.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خمسة ملايين ونصف فرصة — في السياحة، التقنية، الرياضة، الترفيه، الصناعة. اربطها بتخصّصاتهم الجامعيّة.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اقرأ الاقتباس ببطء، ثم اصمت لـ ٥ ثوانٍ. اترك الجمهور يستوعب الطموح. ثم انتقل بسؤال: 'وأنتم — أين دوركم في هذي الصورة؟'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هذي قائمة عمليّة قابلة للتنفيذ. خصّص النقطة الأخيرة: 'سلوكنا نحن جزء من صورة المملكة'. ادعم الجمهور للاختيار العملي قبل المغادرة.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ابدأ بسؤال مفتوح للجمهور: 'كيف تتخيّل المملكة في عام 2030؟'. اترك ٥ ثوانٍ ثم انتقل للتعريف. اربط الرؤية بشخصيّة ولي العهد الأمير محمد بن سلمان كمحرّك أساسي.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الأركان الثلاثة هي العمود الفقري — اشرح كل ركن في جملة. نسب 'مجتمع حيوي' للجودة الحياتيّة، 'اقتصاد مزدهر' لتنويع الدخل، 'وطن طموح' لكفاءة الحوكمة.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هذا الرقم يلخّص الرؤية كلها — مقارنة بنحو ١٠٪ في 2016. اطرح: 'إيش يعني هذا للوظائف؟ للشركات؟ لكم كطلاب؟'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انتقالة لعرض ٤ مشاريع رمزيّة. كل مشروع سيحوّل صورة المملكة عالميًا.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نيوم ليست فقط مدينة — هي إعلان عالمي عن قدرة المملكة على الابتكار. أبرز 'ذا لاين' كرمز للحضارة الجديدة.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العُلا تعكس وجهًا آخر للمملكة — ثقافة قبل النفط. اربطها بـ 'مدائن صالح' المعروفة في الكتب المدرسيّة.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هذا المشروع يصنّف المملكة ضمن أعلى وجهات الرفاهيّة عالميًّا. اقرنه بحقّ المملكة في إعادة تعريف صورتها السياحيّة.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80C">
              <a:alpha val="58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3291840"/>
            <a:ext cx="12191695" cy="3566160"/>
          </a:xfrm>
          <a:prstGeom prst="rect">
            <a:avLst/>
          </a:prstGeom>
          <a:solidFill>
            <a:srgbClr val="04060A">
              <a:alpha val="78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1828800"/>
            <a:ext cx="109115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400" b="1" spc="4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عرض تقديمي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240280"/>
            <a:ext cx="10911535" cy="1874520"/>
          </a:xfrm>
          <a:prstGeom prst="rect">
            <a:avLst/>
          </a:prstGeom>
          <a:noFill/>
          <a:ln/>
          <a:effectLst>
            <a:outerShdw sx="100000" sy="100000" kx="0" ky="0" algn="bl" rotWithShape="0" blurRad="152400" dist="38100" dir="5400000">
              <a:srgbClr val="000000">
                <a:alpha val="55000"/>
              </a:srgbClr>
            </a:outerShdw>
          </a:effectLst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رؤية المملكة العربية السعودية 2030</a:t>
            </a:r>
            <a:endParaRPr lang="en-US" sz="5000" dirty="0"/>
          </a:p>
        </p:txBody>
      </p:sp>
      <p:sp>
        <p:nvSpPr>
          <p:cNvPr id="7" name="Shape 4"/>
          <p:cNvSpPr/>
          <p:nvPr/>
        </p:nvSpPr>
        <p:spPr>
          <a:xfrm>
            <a:off x="8991295" y="4224528"/>
            <a:ext cx="2560320" cy="109728"/>
          </a:xfrm>
          <a:prstGeom prst="roundRect">
            <a:avLst>
              <a:gd name="adj" fmla="val 833333"/>
            </a:avLst>
          </a:prstGeom>
          <a:solidFill>
            <a:srgbClr val="006C35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4443984"/>
            <a:ext cx="1091153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buNone/>
            </a:pPr>
            <a:r>
              <a:rPr lang="en-US" sz="2100" dirty="0">
                <a:solidFill>
                  <a:srgbClr val="E8EE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خارطة طريق التحوّل الوطني — اقتصاد متنوّع، مجتمع حيوي، وطن طموح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11222431" y="5943600"/>
            <a:ext cx="237744" cy="237744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Shape 7"/>
          <p:cNvSpPr/>
          <p:nvPr/>
        </p:nvSpPr>
        <p:spPr>
          <a:xfrm>
            <a:off x="10765231" y="5943600"/>
            <a:ext cx="237744" cy="237744"/>
          </a:xfrm>
          <a:prstGeom prst="rect">
            <a:avLst/>
          </a:prstGeom>
          <a:solidFill>
            <a:srgbClr val="006C35">
              <a:alpha val="72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10308031" y="5943600"/>
            <a:ext cx="237744" cy="237744"/>
          </a:xfrm>
          <a:prstGeom prst="rect">
            <a:avLst/>
          </a:prstGeom>
          <a:solidFill>
            <a:srgbClr val="006C35">
              <a:alpha val="44000"/>
            </a:srgbClr>
          </a:solidFill>
          <a:ln/>
        </p:spPr>
      </p:sp>
    </p:spTree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10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عرض مرئي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الدرعيّة — قلب التاريخ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Shape 17"/>
          <p:cNvSpPr/>
          <p:nvPr/>
        </p:nvSpPr>
        <p:spPr>
          <a:xfrm>
            <a:off x="1143000" y="2468880"/>
            <a:ext cx="4160520" cy="3456432"/>
          </a:xfrm>
          <a:prstGeom prst="roundRect">
            <a:avLst>
              <a:gd name="adj" fmla="val 1058"/>
            </a:avLst>
          </a:prstGeom>
          <a:solidFill>
            <a:srgbClr val="006C35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261872" y="2322576"/>
            <a:ext cx="4160520" cy="3456432"/>
          </a:xfrm>
          <a:prstGeom prst="rect">
            <a:avLst/>
          </a:prstGeom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pic>
      <p:sp>
        <p:nvSpPr>
          <p:cNvPr id="21" name="Text 18"/>
          <p:cNvSpPr/>
          <p:nvPr/>
        </p:nvSpPr>
        <p:spPr>
          <a:xfrm>
            <a:off x="5833872" y="2322576"/>
            <a:ext cx="5214823" cy="3456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موطن تأسيس الدولة السعوديّة الأولى عام ١٧٢٧.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إعادة إحياء حيّ الطريف التاريخي (يونسكو).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مشروع سياحي ثقافي بقيمة ٦٣ مليار دولار.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مجمّع متاحف ومسارح ومطاعم تراثيّة معاصرة.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30608">
              <a:alpha val="62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3086100"/>
            <a:ext cx="12191695" cy="3771900"/>
          </a:xfrm>
          <a:prstGeom prst="rect">
            <a:avLst/>
          </a:prstGeom>
          <a:solidFill>
            <a:srgbClr val="030608">
              <a:alpha val="88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16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8" name="Shape 5"/>
          <p:cNvSpPr/>
          <p:nvPr/>
        </p:nvSpPr>
        <p:spPr>
          <a:xfrm>
            <a:off x="9997135" y="3657600"/>
            <a:ext cx="1554480" cy="109728"/>
          </a:xfrm>
          <a:prstGeom prst="roundRect">
            <a:avLst>
              <a:gd name="adj" fmla="val 833333"/>
            </a:avLst>
          </a:prstGeom>
          <a:solidFill>
            <a:srgbClr val="006C35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3840480"/>
            <a:ext cx="10911535" cy="1828800"/>
          </a:xfrm>
          <a:prstGeom prst="rect">
            <a:avLst/>
          </a:prstGeom>
          <a:noFill/>
          <a:ln/>
          <a:effectLst>
            <a:outerShdw sx="100000" sy="100000" kx="0" ky="0" algn="bl" rotWithShape="0" blurRad="177800" dist="50800" dir="5400000">
              <a:srgbClr val="000000">
                <a:alpha val="65000"/>
              </a:srgbClr>
            </a:outerShdw>
          </a:effectLst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وأنتم… أين دوركم في الصورة؟</a:t>
            </a:r>
            <a:endParaRPr lang="en-US" sz="5200" dirty="0"/>
          </a:p>
        </p:txBody>
      </p:sp>
      <p:sp>
        <p:nvSpPr>
          <p:cNvPr id="10" name="Text 7"/>
          <p:cNvSpPr/>
          <p:nvPr/>
        </p:nvSpPr>
        <p:spPr>
          <a:xfrm>
            <a:off x="640080" y="5577840"/>
            <a:ext cx="1091153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E0EE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جيل الرؤية · أبطال التحوّل</a:t>
            </a:r>
            <a:endParaRPr lang="en-US" sz="1800" dirty="0"/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12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موازنة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قبل وبعد الرؤية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Text 17"/>
          <p:cNvSpPr/>
          <p:nvPr/>
        </p:nvSpPr>
        <p:spPr>
          <a:xfrm>
            <a:off x="6370168" y="2322576"/>
            <a:ext cx="4678528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السينما ممنوعة منذ ١٩٨٣.</a:t>
            </a:r>
            <a:endParaRPr lang="en-US" sz="1600" dirty="0"/>
          </a:p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نسبة مشاركة المرأة في العمل ١٧٪.</a:t>
            </a:r>
            <a:endParaRPr lang="en-US" sz="1600" dirty="0"/>
          </a:p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محدوديّة فرص الترفيه والثقافة.</a:t>
            </a:r>
            <a:endParaRPr lang="en-US" sz="1600" dirty="0"/>
          </a:p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خيارات وظيفيّة محصورة بالقطاع الحكومي.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091276" y="2505456"/>
            <a:ext cx="9144" cy="3090672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143000" y="2322576"/>
            <a:ext cx="4678528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أكثر من ٦٠٠ شاشة سينما عاملة اليوم.</a:t>
            </a:r>
            <a:endParaRPr lang="en-US" sz="1600" dirty="0"/>
          </a:p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نسبة مشاركة المرأة ارتفعت إلى ٣٦٪.</a:t>
            </a:r>
            <a:endParaRPr lang="en-US" sz="1600" dirty="0"/>
          </a:p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مهرجانات عالميّة وموسم الرياض جاذب لـ ١٧ مليون زائر.</a:t>
            </a:r>
            <a:endParaRPr lang="en-US" sz="1600" dirty="0"/>
          </a:p>
          <a:p>
            <a:pPr rtl="1" algn="r" marL="254000" indent="-2540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ريادة أعمال مدعومة بـ MISK وSTV وغيرها.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13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رقم مؤثّر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فرص الوظائف الجديدة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404208" y="2331720"/>
            <a:ext cx="3383280" cy="3383280"/>
          </a:xfrm>
          <a:prstGeom prst="ellipse">
            <a:avLst/>
          </a:prstGeom>
          <a:ln w="15875">
            <a:solidFill>
              <a:srgbClr val="C8902A">
                <a:alpha val="7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52648" y="2468880"/>
            <a:ext cx="54864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5.5M</a:t>
            </a:r>
            <a:endParaRPr lang="en-US" sz="11000" dirty="0"/>
          </a:p>
        </p:txBody>
      </p:sp>
      <p:sp>
        <p:nvSpPr>
          <p:cNvPr id="19" name="Shape 17"/>
          <p:cNvSpPr/>
          <p:nvPr/>
        </p:nvSpPr>
        <p:spPr>
          <a:xfrm>
            <a:off x="5272888" y="5074920"/>
            <a:ext cx="1645920" cy="73152"/>
          </a:xfrm>
          <a:prstGeom prst="roundRect">
            <a:avLst>
              <a:gd name="adj" fmla="val 1250000"/>
            </a:avLst>
          </a:prstGeom>
          <a:solidFill>
            <a:srgbClr val="006C3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5285232"/>
            <a:ext cx="10911535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ctr" indent="0" marL="0">
              <a:buNone/>
            </a:pPr>
            <a:r>
              <a:rPr lang="en-US" sz="22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وظيفة جديدة متوقّعة بحلول 2030 في القطاعات غير النفطيّة</a:t>
            </a:r>
            <a:endParaRPr lang="en-US" sz="22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14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اقتباس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كلمة ولي العهد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Text 17"/>
          <p:cNvSpPr/>
          <p:nvPr/>
        </p:nvSpPr>
        <p:spPr>
          <a:xfrm>
            <a:off x="9585655" y="2185416"/>
            <a:ext cx="14630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130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”</a:t>
            </a:r>
            <a:endParaRPr lang="en-US" sz="13000" dirty="0"/>
          </a:p>
        </p:txBody>
      </p:sp>
      <p:sp>
        <p:nvSpPr>
          <p:cNvPr id="20" name="Text 18"/>
          <p:cNvSpPr/>
          <p:nvPr/>
        </p:nvSpPr>
        <p:spPr>
          <a:xfrm>
            <a:off x="1143000" y="3191256"/>
            <a:ext cx="9905695" cy="19933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r" indent="0" marL="0">
              <a:lnSpc>
                <a:spcPct val="130000"/>
              </a:lnSpc>
              <a:buNone/>
            </a:pPr>
            <a:r>
              <a:rPr lang="en-US" sz="2800" b="1" i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رؤيتنا لمملكة عربيّة سعوديّة هي رؤية نابضة بقوّة استثماراتها، وفعّالة بقوّتها كقارّة، ورائدة بنموذجها في كل شيء.</a:t>
            </a:r>
            <a:endParaRPr lang="en-US" sz="2800" dirty="0"/>
          </a:p>
        </p:txBody>
      </p:sp>
      <p:sp>
        <p:nvSpPr>
          <p:cNvPr id="21" name="Shape 19"/>
          <p:cNvSpPr/>
          <p:nvPr/>
        </p:nvSpPr>
        <p:spPr>
          <a:xfrm>
            <a:off x="9402775" y="5550408"/>
            <a:ext cx="1645920" cy="73152"/>
          </a:xfrm>
          <a:prstGeom prst="roundRect">
            <a:avLst>
              <a:gd name="adj" fmla="val 1250000"/>
            </a:avLst>
          </a:prstGeom>
          <a:solidFill>
            <a:srgbClr val="006C35"/>
          </a:solidFill>
          <a:ln/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15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النقاط الرئيسية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دور الطالب الجامعي اليوم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9043187" y="2286000"/>
            <a:ext cx="2508428" cy="3383280"/>
          </a:xfrm>
          <a:prstGeom prst="roundRect">
            <a:avLst>
              <a:gd name="adj" fmla="val 2187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043187" y="2286000"/>
            <a:ext cx="2508428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19" name="Shape 17"/>
          <p:cNvSpPr/>
          <p:nvPr/>
        </p:nvSpPr>
        <p:spPr>
          <a:xfrm>
            <a:off x="9913353" y="3108960"/>
            <a:ext cx="768096" cy="10972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20" name="Shape 18"/>
          <p:cNvSpPr/>
          <p:nvPr/>
        </p:nvSpPr>
        <p:spPr>
          <a:xfrm>
            <a:off x="10114521" y="3218688"/>
            <a:ext cx="365760" cy="274320"/>
          </a:xfrm>
          <a:prstGeom prst="rect">
            <a:avLst/>
          </a:prstGeom>
          <a:solidFill>
            <a:srgbClr val="C8902A"/>
          </a:solidFill>
          <a:ln/>
        </p:spPr>
      </p:sp>
      <p:sp>
        <p:nvSpPr>
          <p:cNvPr id="21" name="Shape 19"/>
          <p:cNvSpPr/>
          <p:nvPr/>
        </p:nvSpPr>
        <p:spPr>
          <a:xfrm>
            <a:off x="10553433" y="3200400"/>
            <a:ext cx="27432" cy="228600"/>
          </a:xfrm>
          <a:prstGeom prst="rect">
            <a:avLst/>
          </a:prstGeom>
          <a:solidFill>
            <a:srgbClr val="C8902A"/>
          </a:solidFill>
          <a:ln/>
        </p:spPr>
      </p:sp>
      <p:sp>
        <p:nvSpPr>
          <p:cNvPr id="22" name="Shape 20"/>
          <p:cNvSpPr/>
          <p:nvPr/>
        </p:nvSpPr>
        <p:spPr>
          <a:xfrm>
            <a:off x="10516857" y="3401568"/>
            <a:ext cx="91440" cy="91440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23" name="Text 21"/>
          <p:cNvSpPr/>
          <p:nvPr/>
        </p:nvSpPr>
        <p:spPr>
          <a:xfrm>
            <a:off x="9207779" y="3840480"/>
            <a:ext cx="2179244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تخصّص ذكيّ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207779" y="4526280"/>
            <a:ext cx="2179244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 مجالًا يخدم قطاعًا واعدًا (تقنية، طاقة، سياحة)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42152" y="2286000"/>
            <a:ext cx="2508428" cy="3383280"/>
          </a:xfrm>
          <a:prstGeom prst="roundRect">
            <a:avLst>
              <a:gd name="adj" fmla="val 2187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42152" y="2286000"/>
            <a:ext cx="2508428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27" name="Shape 25"/>
          <p:cNvSpPr/>
          <p:nvPr/>
        </p:nvSpPr>
        <p:spPr>
          <a:xfrm>
            <a:off x="7359206" y="2816352"/>
            <a:ext cx="274320" cy="201168"/>
          </a:xfrm>
          <a:prstGeom prst="triangle">
            <a:avLst/>
          </a:prstGeom>
          <a:solidFill>
            <a:srgbClr val="006C35"/>
          </a:solidFill>
          <a:ln/>
        </p:spPr>
      </p:sp>
      <p:sp>
        <p:nvSpPr>
          <p:cNvPr id="28" name="Shape 26"/>
          <p:cNvSpPr/>
          <p:nvPr/>
        </p:nvSpPr>
        <p:spPr>
          <a:xfrm>
            <a:off x="7359206" y="3017520"/>
            <a:ext cx="274320" cy="320040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29" name="Shape 27"/>
          <p:cNvSpPr/>
          <p:nvPr/>
        </p:nvSpPr>
        <p:spPr>
          <a:xfrm rot="5400000">
            <a:off x="7203758" y="3154680"/>
            <a:ext cx="182880" cy="182880"/>
          </a:xfrm>
          <a:prstGeom prst="triangle">
            <a:avLst/>
          </a:prstGeom>
          <a:solidFill>
            <a:srgbClr val="C8902A"/>
          </a:solidFill>
          <a:ln/>
        </p:spPr>
      </p:sp>
      <p:sp>
        <p:nvSpPr>
          <p:cNvPr id="30" name="Shape 28"/>
          <p:cNvSpPr/>
          <p:nvPr/>
        </p:nvSpPr>
        <p:spPr>
          <a:xfrm rot="16200000">
            <a:off x="7606094" y="3154680"/>
            <a:ext cx="182880" cy="182880"/>
          </a:xfrm>
          <a:prstGeom prst="triangle">
            <a:avLst/>
          </a:prstGeom>
          <a:solidFill>
            <a:srgbClr val="C8902A"/>
          </a:solidFill>
          <a:ln/>
        </p:spPr>
      </p:sp>
      <p:sp>
        <p:nvSpPr>
          <p:cNvPr id="31" name="Shape 29"/>
          <p:cNvSpPr/>
          <p:nvPr/>
        </p:nvSpPr>
        <p:spPr>
          <a:xfrm rot="10800000">
            <a:off x="7404926" y="3337560"/>
            <a:ext cx="182880" cy="256032"/>
          </a:xfrm>
          <a:prstGeom prst="triangle">
            <a:avLst/>
          </a:prstGeom>
          <a:solidFill>
            <a:srgbClr val="C8902A"/>
          </a:solidFill>
          <a:ln/>
        </p:spPr>
      </p:sp>
      <p:sp>
        <p:nvSpPr>
          <p:cNvPr id="32" name="Text 30"/>
          <p:cNvSpPr/>
          <p:nvPr/>
        </p:nvSpPr>
        <p:spPr>
          <a:xfrm>
            <a:off x="6406744" y="3840480"/>
            <a:ext cx="2179244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مهارات عالميّة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406744" y="4526280"/>
            <a:ext cx="2179244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لغة ثانية + كفاءات رقميّة عمليّة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3441116" y="2286000"/>
            <a:ext cx="2508428" cy="3383280"/>
          </a:xfrm>
          <a:prstGeom prst="roundRect">
            <a:avLst>
              <a:gd name="adj" fmla="val 2187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441116" y="2286000"/>
            <a:ext cx="2508428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36" name="Shape 34"/>
          <p:cNvSpPr/>
          <p:nvPr/>
        </p:nvSpPr>
        <p:spPr>
          <a:xfrm>
            <a:off x="4366146" y="2880360"/>
            <a:ext cx="146304" cy="146304"/>
          </a:xfrm>
          <a:prstGeom prst="ellipse">
            <a:avLst/>
          </a:prstGeom>
          <a:solidFill>
            <a:srgbClr val="C8902A"/>
          </a:solidFill>
          <a:ln/>
        </p:spPr>
      </p:sp>
      <p:sp>
        <p:nvSpPr>
          <p:cNvPr id="37" name="Shape 35"/>
          <p:cNvSpPr/>
          <p:nvPr/>
        </p:nvSpPr>
        <p:spPr>
          <a:xfrm>
            <a:off x="4329570" y="3063240"/>
            <a:ext cx="219456" cy="384048"/>
          </a:xfrm>
          <a:prstGeom prst="roundRect">
            <a:avLst>
              <a:gd name="adj" fmla="val 125000"/>
            </a:avLst>
          </a:prstGeom>
          <a:solidFill>
            <a:srgbClr val="C8902A"/>
          </a:solidFill>
          <a:ln/>
        </p:spPr>
      </p:sp>
      <p:sp>
        <p:nvSpPr>
          <p:cNvPr id="38" name="Shape 36"/>
          <p:cNvSpPr/>
          <p:nvPr/>
        </p:nvSpPr>
        <p:spPr>
          <a:xfrm>
            <a:off x="4640466" y="2880360"/>
            <a:ext cx="146304" cy="146304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39" name="Shape 37"/>
          <p:cNvSpPr/>
          <p:nvPr/>
        </p:nvSpPr>
        <p:spPr>
          <a:xfrm>
            <a:off x="4603890" y="3063240"/>
            <a:ext cx="219456" cy="384048"/>
          </a:xfrm>
          <a:prstGeom prst="roundRect">
            <a:avLst>
              <a:gd name="adj" fmla="val 125000"/>
            </a:avLst>
          </a:prstGeom>
          <a:solidFill>
            <a:srgbClr val="006C35"/>
          </a:solidFill>
          <a:ln/>
        </p:spPr>
      </p:sp>
      <p:sp>
        <p:nvSpPr>
          <p:cNvPr id="40" name="Shape 38"/>
          <p:cNvSpPr/>
          <p:nvPr/>
        </p:nvSpPr>
        <p:spPr>
          <a:xfrm>
            <a:off x="4914786" y="2880360"/>
            <a:ext cx="146304" cy="146304"/>
          </a:xfrm>
          <a:prstGeom prst="ellipse">
            <a:avLst/>
          </a:prstGeom>
          <a:solidFill>
            <a:srgbClr val="C8902A"/>
          </a:solidFill>
          <a:ln/>
        </p:spPr>
      </p:sp>
      <p:sp>
        <p:nvSpPr>
          <p:cNvPr id="41" name="Shape 39"/>
          <p:cNvSpPr/>
          <p:nvPr/>
        </p:nvSpPr>
        <p:spPr>
          <a:xfrm>
            <a:off x="4878210" y="3063240"/>
            <a:ext cx="219456" cy="384048"/>
          </a:xfrm>
          <a:prstGeom prst="roundRect">
            <a:avLst>
              <a:gd name="adj" fmla="val 125000"/>
            </a:avLst>
          </a:prstGeom>
          <a:solidFill>
            <a:srgbClr val="C8902A"/>
          </a:solidFill>
          <a:ln/>
        </p:spPr>
      </p:sp>
      <p:sp>
        <p:nvSpPr>
          <p:cNvPr id="42" name="Text 40"/>
          <p:cNvSpPr/>
          <p:nvPr/>
        </p:nvSpPr>
        <p:spPr>
          <a:xfrm>
            <a:off x="3605708" y="3840480"/>
            <a:ext cx="2179244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تطوّع وانخرط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3605708" y="4526280"/>
            <a:ext cx="2179244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برامج مسك ومبادرات الجمعيّات الناشئة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40080" y="2286000"/>
            <a:ext cx="2508428" cy="3383280"/>
          </a:xfrm>
          <a:prstGeom prst="roundRect">
            <a:avLst>
              <a:gd name="adj" fmla="val 2187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640080" y="2286000"/>
            <a:ext cx="2508428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46" name="Shape 44"/>
          <p:cNvSpPr/>
          <p:nvPr/>
        </p:nvSpPr>
        <p:spPr>
          <a:xfrm>
            <a:off x="1528534" y="2834640"/>
            <a:ext cx="731520" cy="731520"/>
          </a:xfrm>
          <a:prstGeom prst="star5">
            <a:avLst/>
          </a:prstGeom>
          <a:solidFill>
            <a:srgbClr val="006C35"/>
          </a:solidFill>
          <a:ln/>
        </p:spPr>
      </p:sp>
      <p:sp>
        <p:nvSpPr>
          <p:cNvPr id="47" name="Text 45"/>
          <p:cNvSpPr/>
          <p:nvPr/>
        </p:nvSpPr>
        <p:spPr>
          <a:xfrm>
            <a:off x="804672" y="3840480"/>
            <a:ext cx="2179244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كن نموذجًا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804672" y="4526280"/>
            <a:ext cx="2179244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سلوكك جزء من صورة المملكة في العالم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182880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539496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16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377440"/>
            <a:ext cx="10911535" cy="1645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7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شكرًا لكم</a:t>
            </a:r>
            <a:endParaRPr lang="en-US" sz="7800" dirty="0"/>
          </a:p>
        </p:txBody>
      </p:sp>
      <p:sp>
        <p:nvSpPr>
          <p:cNvPr id="13" name="Shape 11"/>
          <p:cNvSpPr/>
          <p:nvPr/>
        </p:nvSpPr>
        <p:spPr>
          <a:xfrm>
            <a:off x="4815688" y="3977640"/>
            <a:ext cx="2560320" cy="109728"/>
          </a:xfrm>
          <a:prstGeom prst="roundRect">
            <a:avLst>
              <a:gd name="adj" fmla="val 833333"/>
            </a:avLst>
          </a:prstGeom>
          <a:solidFill>
            <a:srgbClr val="006C35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206240"/>
            <a:ext cx="10911535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ctr" indent="0" marL="0">
              <a:buNone/>
            </a:pPr>
            <a:r>
              <a:rPr lang="en-US" sz="20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نتطلّع لأسئلتكم وملاحظاتكم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0080" y="5852160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ctr" indent="0" marL="0">
              <a:buNone/>
            </a:pPr>
            <a:r>
              <a:rPr lang="en-US" sz="12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رؤية المملكة العربية السعودية 2030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11222431" y="5943600"/>
            <a:ext cx="237744" cy="237744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7" name="Shape 15"/>
          <p:cNvSpPr/>
          <p:nvPr/>
        </p:nvSpPr>
        <p:spPr>
          <a:xfrm>
            <a:off x="10765231" y="5943600"/>
            <a:ext cx="237744" cy="237744"/>
          </a:xfrm>
          <a:prstGeom prst="rect">
            <a:avLst/>
          </a:prstGeom>
          <a:solidFill>
            <a:srgbClr val="006C35">
              <a:alpha val="72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0308031" y="5943600"/>
            <a:ext cx="237744" cy="237744"/>
          </a:xfrm>
          <a:prstGeom prst="rect">
            <a:avLst/>
          </a:prstGeom>
          <a:solidFill>
            <a:srgbClr val="006C35">
              <a:alpha val="44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40080" y="3063240"/>
            <a:ext cx="118872" cy="731520"/>
          </a:xfrm>
          <a:prstGeom prst="rect">
            <a:avLst/>
          </a:prstGeom>
          <a:solidFill>
            <a:srgbClr val="006C35"/>
          </a:solidFill>
          <a:ln/>
        </p:spPr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2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محاور العرض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محاور العرض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Text 17"/>
          <p:cNvSpPr/>
          <p:nvPr/>
        </p:nvSpPr>
        <p:spPr>
          <a:xfrm>
            <a:off x="9859975" y="2414016"/>
            <a:ext cx="1188720" cy="545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1143000" y="2414016"/>
            <a:ext cx="8671255" cy="545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وطنٌ يُعيد رسم مستقبله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1234440" y="2950464"/>
            <a:ext cx="9722815" cy="10973"/>
          </a:xfrm>
          <a:prstGeom prst="rect">
            <a:avLst/>
          </a:prstGeom>
          <a:solidFill>
            <a:srgbClr val="C8902A">
              <a:alpha val="55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9859975" y="2959608"/>
            <a:ext cx="1188720" cy="545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1143000" y="2959608"/>
            <a:ext cx="8671255" cy="545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أركان الرؤية الثلاثة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1234440" y="3496056"/>
            <a:ext cx="9722815" cy="10973"/>
          </a:xfrm>
          <a:prstGeom prst="rect">
            <a:avLst/>
          </a:prstGeom>
          <a:solidFill>
            <a:srgbClr val="C8902A">
              <a:alpha val="55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9859975" y="3505200"/>
            <a:ext cx="1188720" cy="545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1143000" y="3505200"/>
            <a:ext cx="8671255" cy="545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حجم التحوّل الاقتصادي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1234440" y="4041648"/>
            <a:ext cx="9722815" cy="10973"/>
          </a:xfrm>
          <a:prstGeom prst="rect">
            <a:avLst/>
          </a:prstGeom>
          <a:solidFill>
            <a:srgbClr val="C8902A">
              <a:alpha val="55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9859975" y="4050792"/>
            <a:ext cx="1188720" cy="545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200" dirty="0"/>
          </a:p>
        </p:txBody>
      </p:sp>
      <p:sp>
        <p:nvSpPr>
          <p:cNvPr id="29" name="Text 27"/>
          <p:cNvSpPr/>
          <p:nvPr/>
        </p:nvSpPr>
        <p:spPr>
          <a:xfrm>
            <a:off x="1143000" y="4050792"/>
            <a:ext cx="8671255" cy="545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المشاريع العملاقة (Giga-Projects)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1234440" y="4587240"/>
            <a:ext cx="9722815" cy="10973"/>
          </a:xfrm>
          <a:prstGeom prst="rect">
            <a:avLst/>
          </a:prstGeom>
          <a:solidFill>
            <a:srgbClr val="C8902A">
              <a:alpha val="55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9859975" y="4596384"/>
            <a:ext cx="1188720" cy="545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1143000" y="4596384"/>
            <a:ext cx="8671255" cy="545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نيوم — مدينة المستقبل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1234440" y="5132832"/>
            <a:ext cx="9722815" cy="10973"/>
          </a:xfrm>
          <a:prstGeom prst="rect">
            <a:avLst/>
          </a:prstGeom>
          <a:solidFill>
            <a:srgbClr val="C8902A">
              <a:alpha val="55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9859975" y="5141976"/>
            <a:ext cx="1188720" cy="545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1143000" y="5141976"/>
            <a:ext cx="8671255" cy="545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العُلا — متحف مفتوح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30608">
              <a:alpha val="62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3086100"/>
            <a:ext cx="12191695" cy="3771900"/>
          </a:xfrm>
          <a:prstGeom prst="rect">
            <a:avLst/>
          </a:prstGeom>
          <a:solidFill>
            <a:srgbClr val="030608">
              <a:alpha val="88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8" name="Shape 5"/>
          <p:cNvSpPr/>
          <p:nvPr/>
        </p:nvSpPr>
        <p:spPr>
          <a:xfrm>
            <a:off x="9997135" y="3657600"/>
            <a:ext cx="1554480" cy="109728"/>
          </a:xfrm>
          <a:prstGeom prst="roundRect">
            <a:avLst>
              <a:gd name="adj" fmla="val 833333"/>
            </a:avLst>
          </a:prstGeom>
          <a:solidFill>
            <a:srgbClr val="006C35"/>
          </a:solidFill>
          <a:ln/>
        </p:spPr>
      </p:sp>
      <p:sp>
        <p:nvSpPr>
          <p:cNvPr id="9" name="Text 6"/>
          <p:cNvSpPr/>
          <p:nvPr/>
        </p:nvSpPr>
        <p:spPr>
          <a:xfrm>
            <a:off x="640080" y="3840480"/>
            <a:ext cx="10911535" cy="1828800"/>
          </a:xfrm>
          <a:prstGeom prst="rect">
            <a:avLst/>
          </a:prstGeom>
          <a:noFill/>
          <a:ln/>
          <a:effectLst>
            <a:outerShdw sx="100000" sy="100000" kx="0" ky="0" algn="bl" rotWithShape="0" blurRad="177800" dist="50800" dir="5400000">
              <a:srgbClr val="000000">
                <a:alpha val="65000"/>
              </a:srgbClr>
            </a:outerShdw>
          </a:effectLst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وطنٌ يُعيد رسم مستقبله</a:t>
            </a:r>
            <a:endParaRPr lang="en-US" sz="5200" dirty="0"/>
          </a:p>
        </p:txBody>
      </p:sp>
      <p:sp>
        <p:nvSpPr>
          <p:cNvPr id="10" name="Text 7"/>
          <p:cNvSpPr/>
          <p:nvPr/>
        </p:nvSpPr>
        <p:spPr>
          <a:xfrm>
            <a:off x="640080" y="5577840"/>
            <a:ext cx="1091153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800" dirty="0">
                <a:solidFill>
                  <a:srgbClr val="E0EE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رؤية ٢٠٣٠ · خارطة طريق التحوّل</a:t>
            </a:r>
            <a:endParaRPr lang="en-US" sz="1800" dirty="0"/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4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النقاط الرئيسية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أركان الرؤية الثلاثة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8109509" y="2286000"/>
            <a:ext cx="3442106" cy="3383280"/>
          </a:xfrm>
          <a:prstGeom prst="roundRect">
            <a:avLst>
              <a:gd name="adj" fmla="val 1622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109509" y="2286000"/>
            <a:ext cx="3442106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19" name="Shape 17"/>
          <p:cNvSpPr/>
          <p:nvPr/>
        </p:nvSpPr>
        <p:spPr>
          <a:xfrm>
            <a:off x="9501378" y="2880360"/>
            <a:ext cx="146304" cy="146304"/>
          </a:xfrm>
          <a:prstGeom prst="ellipse">
            <a:avLst/>
          </a:prstGeom>
          <a:solidFill>
            <a:srgbClr val="C8902A"/>
          </a:solidFill>
          <a:ln/>
        </p:spPr>
      </p:sp>
      <p:sp>
        <p:nvSpPr>
          <p:cNvPr id="20" name="Shape 18"/>
          <p:cNvSpPr/>
          <p:nvPr/>
        </p:nvSpPr>
        <p:spPr>
          <a:xfrm>
            <a:off x="9464802" y="3063240"/>
            <a:ext cx="219456" cy="384048"/>
          </a:xfrm>
          <a:prstGeom prst="roundRect">
            <a:avLst>
              <a:gd name="adj" fmla="val 125000"/>
            </a:avLst>
          </a:prstGeom>
          <a:solidFill>
            <a:srgbClr val="C8902A"/>
          </a:solidFill>
          <a:ln/>
        </p:spPr>
      </p:sp>
      <p:sp>
        <p:nvSpPr>
          <p:cNvPr id="21" name="Shape 19"/>
          <p:cNvSpPr/>
          <p:nvPr/>
        </p:nvSpPr>
        <p:spPr>
          <a:xfrm>
            <a:off x="9775698" y="2880360"/>
            <a:ext cx="146304" cy="146304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22" name="Shape 20"/>
          <p:cNvSpPr/>
          <p:nvPr/>
        </p:nvSpPr>
        <p:spPr>
          <a:xfrm>
            <a:off x="9739122" y="3063240"/>
            <a:ext cx="219456" cy="384048"/>
          </a:xfrm>
          <a:prstGeom prst="roundRect">
            <a:avLst>
              <a:gd name="adj" fmla="val 125000"/>
            </a:avLst>
          </a:prstGeom>
          <a:solidFill>
            <a:srgbClr val="006C35"/>
          </a:solidFill>
          <a:ln/>
        </p:spPr>
      </p:sp>
      <p:sp>
        <p:nvSpPr>
          <p:cNvPr id="23" name="Shape 21"/>
          <p:cNvSpPr/>
          <p:nvPr/>
        </p:nvSpPr>
        <p:spPr>
          <a:xfrm>
            <a:off x="10050018" y="2880360"/>
            <a:ext cx="146304" cy="146304"/>
          </a:xfrm>
          <a:prstGeom prst="ellipse">
            <a:avLst/>
          </a:prstGeom>
          <a:solidFill>
            <a:srgbClr val="C8902A"/>
          </a:solidFill>
          <a:ln/>
        </p:spPr>
      </p:sp>
      <p:sp>
        <p:nvSpPr>
          <p:cNvPr id="24" name="Shape 22"/>
          <p:cNvSpPr/>
          <p:nvPr/>
        </p:nvSpPr>
        <p:spPr>
          <a:xfrm>
            <a:off x="10013442" y="3063240"/>
            <a:ext cx="219456" cy="384048"/>
          </a:xfrm>
          <a:prstGeom prst="roundRect">
            <a:avLst>
              <a:gd name="adj" fmla="val 125000"/>
            </a:avLst>
          </a:prstGeom>
          <a:solidFill>
            <a:srgbClr val="C8902A"/>
          </a:solidFill>
          <a:ln/>
        </p:spPr>
      </p:sp>
      <p:sp>
        <p:nvSpPr>
          <p:cNvPr id="25" name="Text 23"/>
          <p:cNvSpPr/>
          <p:nvPr/>
        </p:nvSpPr>
        <p:spPr>
          <a:xfrm>
            <a:off x="8274101" y="3840480"/>
            <a:ext cx="3112922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مجتمع حيوي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274101" y="4526280"/>
            <a:ext cx="3112922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جودة حياة، ثقافة، رياضة، وتراث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374794" y="2286000"/>
            <a:ext cx="3442106" cy="3383280"/>
          </a:xfrm>
          <a:prstGeom prst="roundRect">
            <a:avLst>
              <a:gd name="adj" fmla="val 1622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374794" y="2286000"/>
            <a:ext cx="3442106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29" name="Shape 27"/>
          <p:cNvSpPr/>
          <p:nvPr/>
        </p:nvSpPr>
        <p:spPr>
          <a:xfrm>
            <a:off x="5821528" y="2880360"/>
            <a:ext cx="548640" cy="164592"/>
          </a:xfrm>
          <a:prstGeom prst="ellipse">
            <a:avLst/>
          </a:prstGeom>
          <a:solidFill>
            <a:srgbClr val="C8902A"/>
          </a:solidFill>
          <a:ln/>
        </p:spPr>
      </p:sp>
      <p:sp>
        <p:nvSpPr>
          <p:cNvPr id="30" name="Shape 28"/>
          <p:cNvSpPr/>
          <p:nvPr/>
        </p:nvSpPr>
        <p:spPr>
          <a:xfrm>
            <a:off x="5821528" y="3044952"/>
            <a:ext cx="548640" cy="164592"/>
          </a:xfrm>
          <a:prstGeom prst="ellipse">
            <a:avLst/>
          </a:prstGeom>
          <a:solidFill>
            <a:srgbClr val="C8902A"/>
          </a:solidFill>
          <a:ln/>
        </p:spPr>
      </p:sp>
      <p:sp>
        <p:nvSpPr>
          <p:cNvPr id="31" name="Shape 29"/>
          <p:cNvSpPr/>
          <p:nvPr/>
        </p:nvSpPr>
        <p:spPr>
          <a:xfrm>
            <a:off x="5821528" y="3209544"/>
            <a:ext cx="548640" cy="16459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32" name="Shape 30"/>
          <p:cNvSpPr/>
          <p:nvPr/>
        </p:nvSpPr>
        <p:spPr>
          <a:xfrm>
            <a:off x="6077560" y="2788920"/>
            <a:ext cx="36576" cy="38404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33" name="Text 31"/>
          <p:cNvSpPr/>
          <p:nvPr/>
        </p:nvSpPr>
        <p:spPr>
          <a:xfrm>
            <a:off x="4539386" y="3840480"/>
            <a:ext cx="3112922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اقتصاد مزدهر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4539386" y="4526280"/>
            <a:ext cx="3112922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تنويع، استثمار، وفرص وظيفيّة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40080" y="2286000"/>
            <a:ext cx="3442106" cy="3383280"/>
          </a:xfrm>
          <a:prstGeom prst="roundRect">
            <a:avLst>
              <a:gd name="adj" fmla="val 1622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40080" y="2286000"/>
            <a:ext cx="3442106" cy="164592"/>
          </a:xfrm>
          <a:prstGeom prst="roundRect">
            <a:avLst>
              <a:gd name="adj" fmla="val 33333"/>
            </a:avLst>
          </a:prstGeom>
          <a:solidFill>
            <a:srgbClr val="006C35"/>
          </a:solidFill>
          <a:ln/>
        </p:spPr>
      </p:sp>
      <p:sp>
        <p:nvSpPr>
          <p:cNvPr id="37" name="Shape 35"/>
          <p:cNvSpPr/>
          <p:nvPr/>
        </p:nvSpPr>
        <p:spPr>
          <a:xfrm>
            <a:off x="2068525" y="2834640"/>
            <a:ext cx="585216" cy="502920"/>
          </a:xfrm>
          <a:prstGeom prst="roundRect">
            <a:avLst>
              <a:gd name="adj" fmla="val 7273"/>
            </a:avLst>
          </a:prstGeom>
          <a:solidFill>
            <a:srgbClr val="006C35"/>
          </a:solidFill>
          <a:ln/>
        </p:spPr>
      </p:sp>
      <p:sp>
        <p:nvSpPr>
          <p:cNvPr id="38" name="Shape 36"/>
          <p:cNvSpPr/>
          <p:nvPr/>
        </p:nvSpPr>
        <p:spPr>
          <a:xfrm rot="10800000">
            <a:off x="2068525" y="3200400"/>
            <a:ext cx="585216" cy="384048"/>
          </a:xfrm>
          <a:prstGeom prst="triangle">
            <a:avLst/>
          </a:prstGeom>
          <a:solidFill>
            <a:srgbClr val="006C35"/>
          </a:solidFill>
          <a:ln/>
        </p:spPr>
      </p:sp>
      <p:sp>
        <p:nvSpPr>
          <p:cNvPr id="39" name="Shape 37"/>
          <p:cNvSpPr/>
          <p:nvPr/>
        </p:nvSpPr>
        <p:spPr>
          <a:xfrm rot="-3000000">
            <a:off x="2196541" y="3127248"/>
            <a:ext cx="36576" cy="146304"/>
          </a:xfrm>
          <a:prstGeom prst="rect">
            <a:avLst/>
          </a:prstGeom>
          <a:solidFill>
            <a:srgbClr val="C8902A"/>
          </a:solidFill>
          <a:ln/>
        </p:spPr>
      </p:sp>
      <p:sp>
        <p:nvSpPr>
          <p:cNvPr id="40" name="Shape 38"/>
          <p:cNvSpPr/>
          <p:nvPr/>
        </p:nvSpPr>
        <p:spPr>
          <a:xfrm rot="1800000">
            <a:off x="2315413" y="3090672"/>
            <a:ext cx="36576" cy="219456"/>
          </a:xfrm>
          <a:prstGeom prst="rect">
            <a:avLst/>
          </a:prstGeom>
          <a:solidFill>
            <a:srgbClr val="C8902A"/>
          </a:solidFill>
          <a:ln/>
        </p:spPr>
      </p:sp>
      <p:sp>
        <p:nvSpPr>
          <p:cNvPr id="41" name="Text 39"/>
          <p:cNvSpPr/>
          <p:nvPr/>
        </p:nvSpPr>
        <p:spPr>
          <a:xfrm>
            <a:off x="804672" y="3840480"/>
            <a:ext cx="3112922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rtl="1" algn="ctr" indent="0" marL="0">
              <a:buNone/>
            </a:pPr>
            <a:r>
              <a:rPr lang="en-US" sz="18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وطن طموح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804672" y="4526280"/>
            <a:ext cx="3112922" cy="1005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ctr" indent="0" marL="0">
              <a:buNone/>
            </a:pPr>
            <a:r>
              <a:rPr lang="en-US" sz="13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حوكمة فعّالة، شفافيّة، وأثر اجتماعي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5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رقم مؤثّر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حجم التحوّل الاقتصادي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404208" y="2331720"/>
            <a:ext cx="3383280" cy="3383280"/>
          </a:xfrm>
          <a:prstGeom prst="ellipse">
            <a:avLst/>
          </a:prstGeom>
          <a:ln w="15875">
            <a:solidFill>
              <a:srgbClr val="C8902A">
                <a:alpha val="7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52648" y="2468880"/>
            <a:ext cx="54864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b="1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11000" dirty="0"/>
          </a:p>
        </p:txBody>
      </p:sp>
      <p:sp>
        <p:nvSpPr>
          <p:cNvPr id="19" name="Shape 17"/>
          <p:cNvSpPr/>
          <p:nvPr/>
        </p:nvSpPr>
        <p:spPr>
          <a:xfrm>
            <a:off x="5272888" y="5074920"/>
            <a:ext cx="1645920" cy="73152"/>
          </a:xfrm>
          <a:prstGeom prst="roundRect">
            <a:avLst>
              <a:gd name="adj" fmla="val 1250000"/>
            </a:avLst>
          </a:prstGeom>
          <a:solidFill>
            <a:srgbClr val="006C3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5285232"/>
            <a:ext cx="10911535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rtl="1" algn="ctr" indent="0" marL="0">
              <a:buNone/>
            </a:pPr>
            <a:r>
              <a:rPr lang="en-US" sz="22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نسبة الإيرادات غير النفطيّة المستهدفة بحلول 2030</a:t>
            </a:r>
            <a:endParaRPr lang="en-US" sz="22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6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16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9082735" y="0"/>
            <a:ext cx="3108960" cy="6858000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3" name="Text 11"/>
          <p:cNvSpPr/>
          <p:nvPr/>
        </p:nvSpPr>
        <p:spPr>
          <a:xfrm>
            <a:off x="9357055" y="54864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buNone/>
            </a:pPr>
            <a:r>
              <a:rPr lang="en-US" sz="6000" b="1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6000" dirty="0"/>
          </a:p>
        </p:txBody>
      </p:sp>
      <p:sp>
        <p:nvSpPr>
          <p:cNvPr id="14" name="Text 12"/>
          <p:cNvSpPr/>
          <p:nvPr/>
        </p:nvSpPr>
        <p:spPr>
          <a:xfrm>
            <a:off x="9357055" y="1645920"/>
            <a:ext cx="2560320" cy="38404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المشاريع العملاقة (Giga-Projects)</a:t>
            </a:r>
            <a:endParaRPr lang="en-US" sz="3600" dirty="0"/>
          </a:p>
        </p:txBody>
      </p:sp>
      <p:sp>
        <p:nvSpPr>
          <p:cNvPr id="15" name="Shape 13"/>
          <p:cNvSpPr/>
          <p:nvPr/>
        </p:nvSpPr>
        <p:spPr>
          <a:xfrm>
            <a:off x="9357055" y="6217920"/>
            <a:ext cx="128016" cy="128016"/>
          </a:xfrm>
          <a:prstGeom prst="ellipse">
            <a:avLst/>
          </a:prstGeom>
          <a:solidFill>
            <a:srgbClr val="C8902A">
              <a:alpha val="75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9558223" y="6217920"/>
            <a:ext cx="128016" cy="128016"/>
          </a:xfrm>
          <a:prstGeom prst="ellipse">
            <a:avLst/>
          </a:prstGeom>
          <a:solidFill>
            <a:srgbClr val="C8902A">
              <a:alpha val="61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9759391" y="6217920"/>
            <a:ext cx="128016" cy="128016"/>
          </a:xfrm>
          <a:prstGeom prst="ellipse">
            <a:avLst/>
          </a:prstGeom>
          <a:solidFill>
            <a:srgbClr val="C8902A">
              <a:alpha val="47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9960559" y="6217920"/>
            <a:ext cx="128016" cy="128016"/>
          </a:xfrm>
          <a:prstGeom prst="ellipse">
            <a:avLst/>
          </a:prstGeom>
          <a:solidFill>
            <a:srgbClr val="C8902A">
              <a:alpha val="33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0161727" y="6217920"/>
            <a:ext cx="128016" cy="128016"/>
          </a:xfrm>
          <a:prstGeom prst="ellipse">
            <a:avLst/>
          </a:prstGeom>
          <a:solidFill>
            <a:srgbClr val="C8902A">
              <a:alpha val="19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1188720"/>
            <a:ext cx="7802575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marL="254000" indent="-254000">
              <a:lnSpc>
                <a:spcPct val="115000"/>
              </a:lnSpc>
              <a:spcAft>
                <a:spcPts val="16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**نيوم**: مدينة المستقبل الذكيّة على البحر الأحمر — ٥٠٠ مليار دولار.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6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**القدّية**: وجهة ترفيه ورياضة وثقافة عالميّة قرب الرياض.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6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**أمالا**: سياحة فاخرة مستدامة على ساحل البحر الأحمر.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6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**الدرعيّة**: إعادة إحياء قلب التاريخ السعودي — ٦٣ مليار دولار.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0080" y="502920"/>
            <a:ext cx="78025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3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تفصيل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7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عرض مرئي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نيوم — مدينة المستقبل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Shape 17"/>
          <p:cNvSpPr/>
          <p:nvPr/>
        </p:nvSpPr>
        <p:spPr>
          <a:xfrm>
            <a:off x="1143000" y="2468880"/>
            <a:ext cx="4160520" cy="3456432"/>
          </a:xfrm>
          <a:prstGeom prst="roundRect">
            <a:avLst>
              <a:gd name="adj" fmla="val 1058"/>
            </a:avLst>
          </a:prstGeom>
          <a:solidFill>
            <a:srgbClr val="006C35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261872" y="2322576"/>
            <a:ext cx="4160520" cy="3456432"/>
          </a:xfrm>
          <a:prstGeom prst="rect">
            <a:avLst/>
          </a:prstGeom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pic>
      <p:sp>
        <p:nvSpPr>
          <p:cNvPr id="21" name="Text 18"/>
          <p:cNvSpPr/>
          <p:nvPr/>
        </p:nvSpPr>
        <p:spPr>
          <a:xfrm>
            <a:off x="5833872" y="2322576"/>
            <a:ext cx="5214823" cy="3456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مشروع بقيمة ٥٠٠ مليار دولار على ساحل البحر الأحمر.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مدينة ذكيّة تعمل بـ ١٠٠٪ طاقة متجدّدة.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تشمل مشروع 'ذا لاين' الخطّي بطول ١٧٠ كم.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منطقة استثمار حرّة بنظام تشريعي مستقلّ.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8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عرض مرئي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العُلا — متحف مفتوح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Shape 17"/>
          <p:cNvSpPr/>
          <p:nvPr/>
        </p:nvSpPr>
        <p:spPr>
          <a:xfrm>
            <a:off x="1143000" y="2468880"/>
            <a:ext cx="4160520" cy="3456432"/>
          </a:xfrm>
          <a:prstGeom prst="roundRect">
            <a:avLst>
              <a:gd name="adj" fmla="val 1058"/>
            </a:avLst>
          </a:prstGeom>
          <a:solidFill>
            <a:srgbClr val="006C35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261872" y="2322576"/>
            <a:ext cx="4160520" cy="3456432"/>
          </a:xfrm>
          <a:prstGeom prst="rect">
            <a:avLst/>
          </a:prstGeom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pic>
      <p:sp>
        <p:nvSpPr>
          <p:cNvPr id="21" name="Text 18"/>
          <p:cNvSpPr/>
          <p:nvPr/>
        </p:nvSpPr>
        <p:spPr>
          <a:xfrm>
            <a:off x="5833872" y="2322576"/>
            <a:ext cx="5214823" cy="3456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موقع تراثي عالمي مسجّل في اليونسكو.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نقوش وآثار نبطيّة عمرها أكثر من ٢٠٠٠ عام.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وجهة سياحيّة تستهدف ٢ مليون زائر سنويًا بحلول 2035.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تجمع التراث بفنون معاصرة (مهرجان شتاء طنطورة).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p159="http://schemas.microsoft.com/office/powerpoint/2015/09/main" mc:Ignorable="p159">
  <p:cSld name="Slide 9">
    <p:bg>
      <p:bgPr>
        <a:solidFill>
          <a:srgbClr val="F7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-2743200" y="4937760"/>
            <a:ext cx="17678095" cy="1828800"/>
          </a:xfrm>
          <a:prstGeom prst="ellipse">
            <a:avLst/>
          </a:prstGeom>
          <a:solidFill>
            <a:srgbClr val="006C35">
              <a:alpha val="13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240000">
            <a:off x="-2743200" y="182880"/>
            <a:ext cx="17678095" cy="1463040"/>
          </a:xfrm>
          <a:prstGeom prst="ellipse">
            <a:avLst/>
          </a:prstGeom>
          <a:solidFill>
            <a:srgbClr val="C8902A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6" name="Shape 4"/>
          <p:cNvSpPr/>
          <p:nvPr/>
        </p:nvSpPr>
        <p:spPr>
          <a:xfrm>
            <a:off x="969264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7" name="Shape 5"/>
          <p:cNvSpPr/>
          <p:nvPr/>
        </p:nvSpPr>
        <p:spPr>
          <a:xfrm>
            <a:off x="1133856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8" name="Shape 6"/>
          <p:cNvSpPr/>
          <p:nvPr/>
        </p:nvSpPr>
        <p:spPr>
          <a:xfrm>
            <a:off x="1298448" y="6263640"/>
            <a:ext cx="73152" cy="73152"/>
          </a:xfrm>
          <a:prstGeom prst="ellipse">
            <a:avLst/>
          </a:prstGeom>
          <a:solidFill>
            <a:srgbClr val="006C35"/>
          </a:solidFill>
          <a:ln/>
        </p:spPr>
      </p:sp>
      <p:sp>
        <p:nvSpPr>
          <p:cNvPr id="9" name="Shape 7"/>
          <p:cNvSpPr/>
          <p:nvPr/>
        </p:nvSpPr>
        <p:spPr>
          <a:xfrm>
            <a:off x="11432743" y="603504"/>
            <a:ext cx="118872" cy="932688"/>
          </a:xfrm>
          <a:prstGeom prst="rect">
            <a:avLst/>
          </a:prstGeom>
          <a:solidFill>
            <a:srgbClr val="006C35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530352"/>
            <a:ext cx="1091153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indent="0" marL="0">
              <a:buNone/>
            </a:pPr>
            <a:r>
              <a:rPr lang="en-US" sz="1200" b="1" spc="200" kern="0" dirty="0">
                <a:solidFill>
                  <a:srgbClr val="006C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◆  عرض مرئي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822960"/>
            <a:ext cx="10911535" cy="96926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rtl="1" algn="r" indent="0" marL="0">
              <a:buNone/>
            </a:pPr>
            <a:r>
              <a:rPr lang="en-US" sz="3200" b="1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البحر الأحمر — السياحة الفاخرة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10180015" y="1764792"/>
            <a:ext cx="1371600" cy="77724"/>
          </a:xfrm>
          <a:prstGeom prst="roundRect">
            <a:avLst>
              <a:gd name="adj" fmla="val 1176471"/>
            </a:avLst>
          </a:prstGeom>
          <a:solidFill>
            <a:srgbClr val="006C35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1794053"/>
            <a:ext cx="9402775" cy="16459"/>
          </a:xfrm>
          <a:prstGeom prst="rect">
            <a:avLst/>
          </a:prstGeom>
          <a:solidFill>
            <a:srgbClr val="C8902A">
              <a:alpha val="6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364224"/>
            <a:ext cx="896112" cy="310896"/>
          </a:xfrm>
          <a:prstGeom prst="roundRect">
            <a:avLst>
              <a:gd name="adj" fmla="val 294118"/>
            </a:avLst>
          </a:prstGeom>
          <a:solidFill>
            <a:srgbClr val="E8EFE5"/>
          </a:solidFill>
          <a:ln w="6350">
            <a:solidFill>
              <a:srgbClr val="DEE7D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364224"/>
            <a:ext cx="8961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C6E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16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271455" y="6519672"/>
            <a:ext cx="1280160" cy="18288"/>
          </a:xfrm>
          <a:prstGeom prst="rect">
            <a:avLst/>
          </a:prstGeom>
          <a:solidFill>
            <a:srgbClr val="C8902A">
              <a:alpha val="6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1938528"/>
            <a:ext cx="10911535" cy="4224528"/>
          </a:xfrm>
          <a:prstGeom prst="roundRect">
            <a:avLst>
              <a:gd name="adj" fmla="val 758"/>
            </a:avLst>
          </a:prstGeom>
          <a:solidFill>
            <a:srgbClr val="FFFFFF"/>
          </a:solidFill>
          <a:ln w="9525">
            <a:solidFill>
              <a:srgbClr val="DEE7DA"/>
            </a:solidFill>
            <a:prstDash val="solid"/>
          </a:ln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1460175" y="2441448"/>
            <a:ext cx="91440" cy="3218688"/>
          </a:xfrm>
          <a:prstGeom prst="roundRect">
            <a:avLst>
              <a:gd name="adj" fmla="val 1000000"/>
            </a:avLst>
          </a:prstGeom>
          <a:solidFill>
            <a:srgbClr val="006C35"/>
          </a:solidFill>
          <a:ln/>
        </p:spPr>
      </p:sp>
      <p:sp>
        <p:nvSpPr>
          <p:cNvPr id="19" name="Shape 17"/>
          <p:cNvSpPr/>
          <p:nvPr/>
        </p:nvSpPr>
        <p:spPr>
          <a:xfrm>
            <a:off x="1143000" y="2468880"/>
            <a:ext cx="4160520" cy="3456432"/>
          </a:xfrm>
          <a:prstGeom prst="roundRect">
            <a:avLst>
              <a:gd name="adj" fmla="val 1058"/>
            </a:avLst>
          </a:prstGeom>
          <a:solidFill>
            <a:srgbClr val="006C35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1261872" y="2322576"/>
            <a:ext cx="4160520" cy="3456432"/>
          </a:xfrm>
          <a:prstGeom prst="rect">
            <a:avLst/>
          </a:prstGeom>
          <a:effectLst>
            <a:outerShdw sx="100000" sy="100000" kx="0" ky="0" algn="bl" rotWithShape="0" blurRad="215900" dist="63500" dir="5400000">
              <a:srgbClr val="8A97A8">
                <a:alpha val="22000"/>
              </a:srgbClr>
            </a:outerShdw>
          </a:effectLst>
        </p:spPr>
      </p:pic>
      <p:sp>
        <p:nvSpPr>
          <p:cNvPr id="21" name="Text 18"/>
          <p:cNvSpPr/>
          <p:nvPr/>
        </p:nvSpPr>
        <p:spPr>
          <a:xfrm>
            <a:off x="5833872" y="2322576"/>
            <a:ext cx="5214823" cy="3456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أرخبيل من ٩٠ جزيرة بكر على ساحل البحر الأحمر.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محميّة طبيعيّة بمعايير استدامة عالميّة.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فنادق فاخرة وملاذات بيئيّة من تصميم معماريين عالميين.</a:t>
            </a:r>
            <a:endParaRPr lang="en-US" sz="1800" dirty="0"/>
          </a:p>
          <a:p>
            <a:pPr rtl="1" algn="r" marL="254000" indent="-254000">
              <a:lnSpc>
                <a:spcPct val="115000"/>
              </a:lnSpc>
              <a:spcAft>
                <a:spcPts val="1400"/>
              </a:spcAft>
              <a:buSzPct val="100000"/>
              <a:buChar char="▪"/>
            </a:pPr>
            <a:r>
              <a:rPr lang="en-US" sz="1800" dirty="0">
                <a:solidFill>
                  <a:srgbClr val="0B2C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منتجع 'سندالة' المفتتح حديثًا — أوّل الإنجازات.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رؤية المملكة العربية السعودية 2030</dc:title>
  <dc:subject/>
  <dc:creator/>
  <cp:lastModifiedBy/>
  <cp:revision>1</cp:revision>
  <dcterms:created xsi:type="dcterms:W3CDTF">2026-05-28T21:50:36Z</dcterms:created>
  <dcterms:modified xsi:type="dcterms:W3CDTF">2026-05-28T21:50:36Z</dcterms:modified>
</cp:coreProperties>
</file>